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317" r:id="rId2"/>
    <p:sldId id="303" r:id="rId3"/>
    <p:sldId id="307" r:id="rId4"/>
    <p:sldId id="309" r:id="rId5"/>
    <p:sldId id="310" r:id="rId6"/>
    <p:sldId id="311" r:id="rId7"/>
    <p:sldId id="319" r:id="rId8"/>
    <p:sldId id="312" r:id="rId9"/>
    <p:sldId id="313" r:id="rId10"/>
    <p:sldId id="314" r:id="rId11"/>
    <p:sldId id="315" r:id="rId12"/>
    <p:sldId id="320" r:id="rId13"/>
    <p:sldId id="31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oit Sarr" initials="B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09" y="-7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4-29T09:38:52.224" idx="1">
    <p:pos x="4992" y="1421"/>
    <p:text>low carbon solution and adaptation???? Climate smart agriculture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29/04/2014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29/04/2014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fr-FR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7783AA-10C8-45D9-994B-13144C9162E2}" type="slidenum">
              <a:rPr lang="fr-FR" altLang="fr-FR" sz="1300" smtClean="0"/>
              <a:pPr eaLnBrk="1" hangingPunct="1">
                <a:spcBef>
                  <a:spcPct val="0"/>
                </a:spcBef>
              </a:pPr>
              <a:t>2</a:t>
            </a:fld>
            <a:endParaRPr lang="fr-FR" altLang="fr-FR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4" y="260648"/>
            <a:ext cx="1078239" cy="936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36003" y="1623922"/>
            <a:ext cx="6762685" cy="584775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fr-FR" sz="1600" b="1" baseline="30000" dirty="0"/>
              <a:t>2st</a:t>
            </a:r>
            <a:r>
              <a:rPr lang="en-US" altLang="fr-FR" sz="1600" b="1" dirty="0"/>
              <a:t> Regional Technical meeting (05th-08th) and </a:t>
            </a:r>
            <a:endParaRPr lang="en-US" altLang="fr-FR" sz="1600" dirty="0"/>
          </a:p>
          <a:p>
            <a:pPr algn="ctr"/>
            <a:r>
              <a:rPr lang="fr-FR" altLang="fr-FR" sz="1600" b="1" dirty="0"/>
              <a:t>Bruxelles,  </a:t>
            </a:r>
            <a:r>
              <a:rPr lang="fr-FR" altLang="fr-FR" sz="1600" b="1" dirty="0" smtClean="0"/>
              <a:t>5, 6, 7 May </a:t>
            </a:r>
            <a:r>
              <a:rPr lang="fr-FR" altLang="fr-FR" sz="1600" b="1" dirty="0"/>
              <a:t>2013 </a:t>
            </a:r>
            <a:endParaRPr lang="en-US" altLang="fr-FR" sz="1600" b="1" i="1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51520" y="2708920"/>
            <a:ext cx="8424936" cy="222274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GLOBAL CLIMATE CHANGE ALLIANCE </a:t>
            </a:r>
          </a:p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 </a:t>
            </a:r>
            <a:r>
              <a:rPr lang="en-US" altLang="fr-FR" sz="2800" b="1" dirty="0" smtClean="0">
                <a:solidFill>
                  <a:srgbClr val="990000"/>
                </a:solidFill>
                <a:latin typeface="Arial Black" pitchFamily="34" charset="0"/>
              </a:rPr>
              <a:t>(</a:t>
            </a:r>
            <a:r>
              <a:rPr lang="en-US" altLang="fr-FR" sz="2800" b="1" dirty="0" smtClean="0">
                <a:solidFill>
                  <a:srgbClr val="0000FF"/>
                </a:solidFill>
                <a:latin typeface="Arial Black" pitchFamily="34" charset="0"/>
              </a:rPr>
              <a:t>AFRICA JOINT PRESENTATION</a:t>
            </a:r>
            <a:r>
              <a:rPr lang="en-US" altLang="fr-FR" sz="2800" b="1" dirty="0" smtClean="0">
                <a:solidFill>
                  <a:srgbClr val="990000"/>
                </a:solidFill>
                <a:latin typeface="Arial Black" pitchFamily="34" charset="0"/>
              </a:rPr>
              <a:t>)</a:t>
            </a:r>
            <a:endParaRPr lang="en-US" altLang="fr-FR" sz="2800" b="1" dirty="0">
              <a:solidFill>
                <a:srgbClr val="990000"/>
              </a:solidFill>
              <a:latin typeface="Arial Black" pitchFamily="34" charset="0"/>
            </a:endParaRPr>
          </a:p>
          <a:p>
            <a:pPr algn="ctr" eaLnBrk="1" hangingPunct="1"/>
            <a:r>
              <a:rPr lang="en-US" altLang="fr-FR" sz="2100" b="1" dirty="0">
                <a:solidFill>
                  <a:srgbClr val="990000"/>
                </a:solidFill>
                <a:latin typeface="Arial Black" pitchFamily="34" charset="0"/>
              </a:rPr>
              <a:t>Networking and exchange of information )</a:t>
            </a:r>
          </a:p>
          <a:p>
            <a:pPr algn="ctr" eaLnBrk="1" hangingPunct="1"/>
            <a:endParaRPr lang="en-US" altLang="fr-FR" sz="2100" b="1" dirty="0">
              <a:solidFill>
                <a:srgbClr val="990000"/>
              </a:solidFill>
              <a:latin typeface="Arial Black" pitchFamily="34" charset="0"/>
            </a:endParaRPr>
          </a:p>
          <a:p>
            <a:pPr algn="ctr" eaLnBrk="1" hangingPunct="1"/>
            <a:r>
              <a:rPr lang="en-US" altLang="fr-FR" sz="2800" b="1" dirty="0">
                <a:solidFill>
                  <a:srgbClr val="0000FF"/>
                </a:solidFill>
                <a:latin typeface="Arial Black" pitchFamily="34" charset="0"/>
              </a:rPr>
              <a:t>Theme 1 : Impact and </a:t>
            </a:r>
            <a:r>
              <a:rPr lang="en-US" altLang="fr-FR" sz="2800" b="1" dirty="0" err="1">
                <a:solidFill>
                  <a:srgbClr val="0000FF"/>
                </a:solidFill>
                <a:latin typeface="Arial Black" pitchFamily="34" charset="0"/>
              </a:rPr>
              <a:t>vulnerabilty</a:t>
            </a:r>
            <a:endParaRPr lang="fr-FR" altLang="fr-FR" sz="28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5" y="228650"/>
            <a:ext cx="1021871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59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24474" y="2039652"/>
            <a:ext cx="9119526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fr-FR" altLang="fr-FR" sz="2400" b="1" dirty="0"/>
              <a:t>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Sharing experiences on </a:t>
            </a:r>
            <a:r>
              <a:rPr lang="en-US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agroclimatic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atlas development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/>
            </a:r>
            <a:b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</a:br>
            <a:endParaRPr lang="en-US" sz="28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Sharing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best </a:t>
            </a:r>
            <a:r>
              <a:rPr lang="en-US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pratices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control 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coastal farmland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degradation du to salinization 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en-US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Organize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exchange visits (best </a:t>
            </a:r>
            <a:r>
              <a:rPr lang="en-US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pratices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control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salinization)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/>
            </a:r>
            <a:b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</a:b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/>
            </a:r>
            <a:b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</a:br>
            <a:endParaRPr lang="fr-FR" altLang="fr-FR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474" y="116632"/>
            <a:ext cx="911952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fr-FR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Synergies </a:t>
            </a:r>
            <a:r>
              <a:rPr lang="fr-FR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and </a:t>
            </a:r>
            <a:r>
              <a:rPr lang="fr-FR" sz="40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complementarities</a:t>
            </a:r>
            <a:r>
              <a:rPr lang="fr-FR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40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with</a:t>
            </a:r>
            <a:r>
              <a:rPr lang="fr-FR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40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another</a:t>
            </a:r>
            <a:r>
              <a:rPr lang="fr-FR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intra ACP </a:t>
            </a:r>
            <a:r>
              <a:rPr lang="fr-FR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component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5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2294524"/>
            <a:ext cx="90028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FR" altLang="fr-FR" sz="2400" b="1" dirty="0" smtClean="0"/>
              <a:t> </a:t>
            </a:r>
            <a:endParaRPr lang="fr-FR" altLang="fr-FR" sz="2400" b="1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Establish database of experts working in this field 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en-US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en-US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Sharing tools,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methodologies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and best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practices via the platform GCCA</a:t>
            </a:r>
          </a:p>
          <a:p>
            <a:pPr eaLnBrk="1" hangingPunct="1">
              <a:buClr>
                <a:srgbClr val="FF3300"/>
              </a:buClr>
            </a:pP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/>
            </a:r>
            <a:b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</a:br>
            <a:endParaRPr lang="fr-FR" altLang="fr-FR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1391" y="116632"/>
            <a:ext cx="896448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fr-FR" sz="38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How </a:t>
            </a:r>
            <a:r>
              <a:rPr lang="fr-FR" sz="38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to </a:t>
            </a:r>
            <a:r>
              <a:rPr lang="fr-FR" sz="38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improve</a:t>
            </a:r>
            <a:r>
              <a:rPr lang="fr-FR" sz="38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communications of </a:t>
            </a:r>
            <a:r>
              <a:rPr lang="fr-FR" sz="38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these</a:t>
            </a:r>
            <a:r>
              <a:rPr lang="fr-FR" sz="38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actions to the TNG</a:t>
            </a:r>
          </a:p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Low </a:t>
            </a:r>
            <a:r>
              <a:rPr lang="en-US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Carbon Development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7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2087442"/>
            <a:ext cx="91440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just"/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Ly </a:t>
            </a:r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M, Traore S., Alhassane A., Sarr </a:t>
            </a:r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B, 2013. </a:t>
            </a:r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Evolution of some observed climate extremes in the West African Sahel. Weather and Climate Extremes </a:t>
            </a:r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1 : 19–25</a:t>
            </a:r>
          </a:p>
          <a:p>
            <a:pPr lvl="0" algn="just"/>
            <a:endParaRPr lang="fr-FR" sz="24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lvl="0" algn="just"/>
            <a:r>
              <a:rPr lang="en-US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Alhassane A, Salack S, Ly M, Lona I, Traoré SB, Sarr B, 2013. </a:t>
            </a:r>
            <a:r>
              <a:rPr lang="fr-FR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Evolution des risques </a:t>
            </a:r>
            <a:r>
              <a:rPr lang="fr-FR" sz="24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agroclimatiques</a:t>
            </a:r>
            <a:r>
              <a:rPr lang="fr-FR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associés aux tendances récentes du régime pluviométrique en Afrique de Salack l’Ouest soudano-sahélienne. Sécheresse x : 1-12. </a:t>
            </a:r>
            <a:r>
              <a:rPr lang="fr-FR" sz="24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doi</a:t>
            </a:r>
            <a:r>
              <a:rPr lang="fr-FR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: </a:t>
            </a:r>
            <a:r>
              <a:rPr lang="fr-FR" sz="24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10.1684/sec.2013.0400</a:t>
            </a:r>
            <a:endParaRPr lang="fr-FR" altLang="fr-FR" sz="24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9712" y="260648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 algn="ctr" defTabSz="457200" fontAlgn="base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defRPr/>
            </a:pPr>
            <a:r>
              <a:rPr lang="fr-FR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Publications</a:t>
            </a:r>
          </a:p>
        </p:txBody>
      </p:sp>
    </p:spTree>
    <p:extLst>
      <p:ext uri="{BB962C8B-B14F-4D97-AF65-F5344CB8AC3E}">
        <p14:creationId xmlns:p14="http://schemas.microsoft.com/office/powerpoint/2010/main" val="139909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re 1"/>
          <p:cNvSpPr txBox="1">
            <a:spLocks/>
          </p:cNvSpPr>
          <p:nvPr/>
        </p:nvSpPr>
        <p:spPr bwMode="auto">
          <a:xfrm>
            <a:off x="81020" y="4221088"/>
            <a:ext cx="9243508" cy="137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fr-FR" altLang="fr-FR" sz="2000" b="1" i="1"/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89757" y="51753"/>
            <a:ext cx="8964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fr-FR" sz="2000" b="1" i="1" dirty="0">
                <a:solidFill>
                  <a:schemeClr val="bg1"/>
                </a:solidFill>
              </a:rPr>
              <a:t>Second </a:t>
            </a:r>
            <a:r>
              <a:rPr lang="fr-FR" altLang="fr-FR" sz="2000" b="1" i="1" dirty="0" err="1">
                <a:solidFill>
                  <a:schemeClr val="bg1"/>
                </a:solidFill>
              </a:rPr>
              <a:t>Regional</a:t>
            </a:r>
            <a:r>
              <a:rPr lang="fr-FR" altLang="fr-FR" sz="2000" b="1" i="1" dirty="0">
                <a:solidFill>
                  <a:schemeClr val="bg1"/>
                </a:solidFill>
              </a:rPr>
              <a:t> </a:t>
            </a:r>
            <a:r>
              <a:rPr lang="fr-FR" altLang="fr-FR" sz="2000" b="1" i="1" dirty="0" err="1">
                <a:solidFill>
                  <a:schemeClr val="bg1"/>
                </a:solidFill>
              </a:rPr>
              <a:t>Technical</a:t>
            </a:r>
            <a:r>
              <a:rPr lang="fr-FR" altLang="fr-FR" sz="2000" b="1" i="1" dirty="0">
                <a:solidFill>
                  <a:schemeClr val="bg1"/>
                </a:solidFill>
              </a:rPr>
              <a:t> Meeting of</a:t>
            </a:r>
            <a:r>
              <a:rPr lang="en-US" altLang="fr-FR" sz="2000" b="1" i="1" dirty="0">
                <a:solidFill>
                  <a:schemeClr val="bg1"/>
                </a:solidFill>
              </a:rPr>
              <a:t> GCCA Intra-ACP </a:t>
            </a:r>
            <a:r>
              <a:rPr lang="en-US" altLang="fr-FR" sz="2000" b="1" i="1" dirty="0" err="1">
                <a:solidFill>
                  <a:schemeClr val="bg1"/>
                </a:solidFill>
              </a:rPr>
              <a:t>Programme</a:t>
            </a:r>
            <a:endParaRPr lang="fr-FR" altLang="fr-FR" sz="2000" b="1" i="1" dirty="0">
              <a:solidFill>
                <a:schemeClr val="bg1"/>
              </a:solidFill>
            </a:endParaRP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" y="3429000"/>
            <a:ext cx="9054243" cy="6480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sz="3200" b="1" dirty="0" smtClean="0">
                <a:solidFill>
                  <a:srgbClr val="FFFF00"/>
                </a:solidFill>
              </a:rPr>
              <a:t>MERCI POUR VOTRE AIMABLE ATTENTION</a:t>
            </a:r>
            <a:br>
              <a:rPr lang="fr-FR" altLang="fr-FR" sz="3200" b="1" dirty="0" smtClean="0">
                <a:solidFill>
                  <a:srgbClr val="FFFF00"/>
                </a:solidFill>
              </a:rPr>
            </a:br>
            <a:endParaRPr lang="fr-FR" altLang="fr-FR" sz="3200" b="1" dirty="0" smtClean="0">
              <a:solidFill>
                <a:srgbClr val="FFFF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1020" y="908720"/>
            <a:ext cx="90629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3200" kern="1200">
                <a:ln>
                  <a:noFill/>
                </a:ln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r>
              <a:rPr lang="en-GB" dirty="0" smtClean="0"/>
              <a:t>Contact</a:t>
            </a:r>
          </a:p>
          <a:p>
            <a:endParaRPr lang="en-GB" dirty="0" smtClean="0"/>
          </a:p>
          <a:p>
            <a:pPr algn="l"/>
            <a:r>
              <a:rPr lang="en-GB" sz="1400" i="1" dirty="0" smtClean="0"/>
              <a:t>Dr Benoît SARR : Coordonnateur </a:t>
            </a:r>
            <a:r>
              <a:rPr lang="en-GB" sz="1400" i="1" dirty="0" err="1" smtClean="0"/>
              <a:t>scientifique</a:t>
            </a:r>
            <a:r>
              <a:rPr lang="en-GB" sz="1400" i="1" dirty="0" smtClean="0"/>
              <a:t> AMCC/GCCA, </a:t>
            </a:r>
            <a:r>
              <a:rPr lang="en-GB" sz="1400" i="1" dirty="0" err="1" smtClean="0"/>
              <a:t>Afrique</a:t>
            </a:r>
            <a:r>
              <a:rPr lang="en-GB" sz="1400" i="1" dirty="0" smtClean="0"/>
              <a:t> de </a:t>
            </a:r>
            <a:r>
              <a:rPr lang="en-GB" sz="1400" i="1" dirty="0" err="1" smtClean="0"/>
              <a:t>l’Ouest</a:t>
            </a:r>
            <a:endParaRPr lang="en-GB" sz="1400" i="1" dirty="0" smtClean="0"/>
          </a:p>
          <a:p>
            <a:pPr algn="l"/>
            <a:r>
              <a:rPr lang="en-GB" sz="1400" i="1" dirty="0" smtClean="0"/>
              <a:t>Dr  Edwige BOTONI : Point focal </a:t>
            </a:r>
            <a:r>
              <a:rPr lang="en-GB" sz="1400" i="1" dirty="0"/>
              <a:t>AMCC/GCCA, </a:t>
            </a:r>
            <a:r>
              <a:rPr lang="en-GB" sz="1400" i="1" dirty="0" err="1"/>
              <a:t>Afrique</a:t>
            </a:r>
            <a:r>
              <a:rPr lang="en-GB" sz="1400" i="1" dirty="0"/>
              <a:t> de </a:t>
            </a:r>
            <a:r>
              <a:rPr lang="en-GB" sz="1400" i="1" dirty="0" err="1" smtClean="0"/>
              <a:t>l’Ouest</a:t>
            </a:r>
            <a:endParaRPr lang="en-GB" sz="1400" i="1" dirty="0" smtClean="0"/>
          </a:p>
          <a:p>
            <a:pPr algn="l"/>
            <a:r>
              <a:rPr lang="en-GB" sz="1400" dirty="0" err="1" smtClean="0"/>
              <a:t>Mclay</a:t>
            </a:r>
            <a:r>
              <a:rPr lang="en-GB" sz="1400" dirty="0" smtClean="0"/>
              <a:t> </a:t>
            </a:r>
            <a:r>
              <a:rPr lang="en-GB" sz="1400" dirty="0" err="1"/>
              <a:t>Kanyangarara</a:t>
            </a:r>
            <a:r>
              <a:rPr lang="en-GB" sz="1400" dirty="0"/>
              <a:t> </a:t>
            </a:r>
            <a:r>
              <a:rPr lang="en-GB" sz="1400" dirty="0"/>
              <a:t>, </a:t>
            </a:r>
            <a:r>
              <a:rPr lang="en-GB" sz="1400" dirty="0" smtClean="0"/>
              <a:t>COMESA</a:t>
            </a:r>
          </a:p>
          <a:p>
            <a:pPr algn="l"/>
            <a:r>
              <a:rPr lang="en-GB" sz="1400" dirty="0" err="1" smtClean="0"/>
              <a:t>Mweusi</a:t>
            </a:r>
            <a:r>
              <a:rPr lang="en-GB" sz="1400" dirty="0" smtClean="0"/>
              <a:t> </a:t>
            </a:r>
            <a:r>
              <a:rPr lang="en-GB" sz="1400" dirty="0" err="1"/>
              <a:t>Karake</a:t>
            </a:r>
            <a:r>
              <a:rPr lang="en-GB" sz="1400" dirty="0"/>
              <a:t> COMESA</a:t>
            </a:r>
          </a:p>
          <a:p>
            <a:pPr algn="l"/>
            <a:endParaRPr lang="en-GB" sz="1400" dirty="0" smtClean="0"/>
          </a:p>
          <a:p>
            <a:pPr algn="l"/>
            <a:endParaRPr lang="en-GB" sz="1400" dirty="0" smtClean="0"/>
          </a:p>
          <a:p>
            <a:pPr algn="l"/>
            <a:endParaRPr lang="en-GB" sz="1400" dirty="0"/>
          </a:p>
          <a:p>
            <a:pPr algn="l"/>
            <a:endParaRPr lang="en-GB" sz="1400" i="1" dirty="0" smtClean="0"/>
          </a:p>
          <a:p>
            <a:pPr algn="l"/>
            <a:endParaRPr lang="en-GB" sz="1400" i="1" dirty="0"/>
          </a:p>
          <a:p>
            <a:endParaRPr lang="en-GB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45224"/>
            <a:ext cx="912355" cy="792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179512" y="6503481"/>
            <a:ext cx="8215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r-FR" altLang="fr-FR" sz="1400" b="1" i="1" dirty="0">
                <a:solidFill>
                  <a:schemeClr val="bg1"/>
                </a:solidFill>
              </a:rPr>
              <a:t>Ce document a été réalisé avec le soutien financier de l’Union Européenne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371811"/>
            <a:ext cx="899592" cy="8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5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fr-FR" altLang="fr-FR"/>
              <a:t/>
            </a:r>
            <a:br>
              <a:rPr lang="fr-FR" altLang="fr-FR"/>
            </a:br>
            <a:endParaRPr lang="fr-FR" altLang="fr-FR"/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0"/>
            <a:ext cx="3017838" cy="9525"/>
          </a:xfrm>
          <a:prstGeom prst="rect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endParaRPr lang="en-GB" altLang="fr-FR"/>
          </a:p>
        </p:txBody>
      </p:sp>
      <p:sp>
        <p:nvSpPr>
          <p:cNvPr id="5124" name="ZoneTexte 5"/>
          <p:cNvSpPr txBox="1">
            <a:spLocks noChangeArrowheads="1"/>
          </p:cNvSpPr>
          <p:nvPr/>
        </p:nvSpPr>
        <p:spPr bwMode="auto">
          <a:xfrm>
            <a:off x="179512" y="1556791"/>
            <a:ext cx="896448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Introduction </a:t>
            </a:r>
          </a:p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Actions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undertaken</a:t>
            </a:r>
            <a:endParaRPr lang="fr-FR" altLang="fr-FR" sz="2800" b="1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Challenges</a:t>
            </a:r>
          </a:p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Outcomes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future perspectives</a:t>
            </a:r>
          </a:p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Synergies and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complementarities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with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another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intra ACP component</a:t>
            </a:r>
          </a:p>
          <a:p>
            <a:pPr eaLnBrk="1" hangingPunct="1">
              <a:spcBef>
                <a:spcPts val="1800"/>
              </a:spcBef>
              <a:spcAft>
                <a:spcPts val="600"/>
              </a:spcAft>
              <a:buFont typeface="Arial" charset="0"/>
              <a:buAutoNum type="arabicPeriod"/>
            </a:pP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How to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improve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communications of </a:t>
            </a:r>
            <a:r>
              <a:rPr lang="fr-FR" altLang="fr-FR" sz="2800" b="1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these</a:t>
            </a:r>
            <a:r>
              <a:rPr lang="fr-FR" altLang="fr-FR" sz="2800" b="1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actions to the TNG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Outline of presentation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81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104056" y="1645682"/>
            <a:ext cx="9226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3300"/>
              </a:buClr>
            </a:pPr>
            <a:r>
              <a:rPr lang="fr-FR" altLang="fr-FR" sz="2600" dirty="0" err="1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Risk</a:t>
            </a:r>
            <a:r>
              <a:rPr lang="fr-FR" altLang="fr-FR" sz="26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assessment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 and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vulnerability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evaluation</a:t>
            </a:r>
            <a:endParaRPr lang="fr-FR" altLang="fr-FR" sz="26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0" y="2420888"/>
            <a:ext cx="9144000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indent="-342900" eaLnBrk="1" hangingPunct="1">
              <a:spcBef>
                <a:spcPts val="600"/>
              </a:spcBef>
              <a:spcAft>
                <a:spcPts val="600"/>
              </a:spcAft>
              <a:buClr>
                <a:srgbClr val="FF3300"/>
              </a:buClr>
              <a:buSzPct val="120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en-US" altLang="fr-FR" sz="2400" b="1" i="1" dirty="0"/>
              <a:t> </a:t>
            </a:r>
            <a:r>
              <a:rPr lang="en-US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Production of 2 scientific  publications in international review on global warning in </a:t>
            </a:r>
            <a:r>
              <a:rPr lang="en-US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West Africa </a:t>
            </a:r>
            <a:r>
              <a:rPr lang="en-US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and a</a:t>
            </a:r>
            <a:r>
              <a:rPr lang="en-US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ssessment </a:t>
            </a:r>
            <a:r>
              <a:rPr lang="en-US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of main climate risk in agriculture </a:t>
            </a:r>
            <a:endParaRPr lang="en-US" altLang="fr-FR" sz="26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indent="-342900" eaLnBrk="1" hangingPunct="1">
              <a:spcBef>
                <a:spcPts val="600"/>
              </a:spcBef>
              <a:spcAft>
                <a:spcPts val="600"/>
              </a:spcAft>
              <a:buClr>
                <a:srgbClr val="FF3300"/>
              </a:buClr>
              <a:buSzPct val="120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endParaRPr lang="en-US" altLang="fr-FR" sz="26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indent="-457200" eaLnBrk="1" hangingPunct="1">
              <a:spcBef>
                <a:spcPts val="600"/>
              </a:spcBef>
              <a:spcAft>
                <a:spcPts val="600"/>
              </a:spcAft>
              <a:buClr>
                <a:srgbClr val="FF3300"/>
              </a:buClr>
              <a:buSzPct val="120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Production of 2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agroclimatic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atlas  on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climate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change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(Sahel région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)</a:t>
            </a: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9221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497" y="5286121"/>
            <a:ext cx="183515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60" y="4906931"/>
            <a:ext cx="16256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6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53752" y="1556792"/>
            <a:ext cx="90364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FF3300"/>
              </a:buClr>
              <a:buSzPct val="150000"/>
              <a:tabLst>
                <a:tab pos="457200" algn="l"/>
              </a:tabLst>
            </a:pP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Simulation </a:t>
            </a:r>
            <a:r>
              <a:rPr lang="en-US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of climate change </a:t>
            </a: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impact on </a:t>
            </a:r>
            <a:r>
              <a:rPr lang="en-US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cereal </a:t>
            </a: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grain yield </a:t>
            </a:r>
            <a:r>
              <a:rPr lang="en-US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(millet /sorghum and maize) </a:t>
            </a: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 2025 and 2050 using </a:t>
            </a:r>
            <a:r>
              <a:rPr lang="en-US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DSSAT crop </a:t>
            </a: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model</a:t>
            </a:r>
            <a:endParaRPr lang="en-US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-36512" y="5502344"/>
            <a:ext cx="37444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02BE"/>
              </a:buClr>
              <a:buSzPct val="150000"/>
            </a:pPr>
            <a:r>
              <a:rPr lang="en-US" altLang="fr-FR" sz="1400" dirty="0"/>
              <a:t> </a:t>
            </a:r>
            <a:r>
              <a:rPr lang="en-US" altLang="fr-FR" sz="1400" b="1" i="1" dirty="0" smtClean="0">
                <a:solidFill>
                  <a:srgbClr val="0000FF"/>
                </a:solidFill>
              </a:rPr>
              <a:t>Millet and sorghum grain yield  in  </a:t>
            </a:r>
            <a:r>
              <a:rPr lang="en-US" altLang="fr-FR" sz="1400" b="1" i="1" dirty="0">
                <a:solidFill>
                  <a:srgbClr val="0000FF"/>
                </a:solidFill>
              </a:rPr>
              <a:t>2025 </a:t>
            </a:r>
            <a:r>
              <a:rPr lang="en-US" altLang="fr-FR" sz="1400" b="1" i="1" dirty="0" smtClean="0">
                <a:solidFill>
                  <a:srgbClr val="0000FF"/>
                </a:solidFill>
              </a:rPr>
              <a:t>and 2050  in West </a:t>
            </a:r>
            <a:r>
              <a:rPr lang="en-US" altLang="fr-FR" sz="1400" b="1" i="1" dirty="0" err="1" smtClean="0">
                <a:solidFill>
                  <a:srgbClr val="0000FF"/>
                </a:solidFill>
              </a:rPr>
              <a:t>africa</a:t>
            </a:r>
            <a:endParaRPr lang="fr-FR" altLang="fr-FR" sz="1400" b="1" i="1" dirty="0">
              <a:solidFill>
                <a:srgbClr val="0000FF"/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52480"/>
              </p:ext>
            </p:extLst>
          </p:nvPr>
        </p:nvGraphicFramePr>
        <p:xfrm>
          <a:off x="17240" y="3068960"/>
          <a:ext cx="9126760" cy="1905308"/>
        </p:xfrm>
        <a:graphic>
          <a:graphicData uri="http://schemas.openxmlformats.org/drawingml/2006/table">
            <a:tbl>
              <a:tblPr/>
              <a:tblGrid>
                <a:gridCol w="1762019"/>
                <a:gridCol w="7364741"/>
              </a:tblGrid>
              <a:tr h="333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Horizon</a:t>
                      </a:r>
                      <a:endParaRPr lang="fr-FR" sz="1800" b="1" dirty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Climatique scenario ( </a:t>
                      </a:r>
                      <a:r>
                        <a:rPr lang="fr-FR" sz="1800" b="1" i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Baseline</a:t>
                      </a:r>
                      <a:r>
                        <a:rPr lang="fr-FR" sz="1800" b="1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1981-2010)</a:t>
                      </a:r>
                      <a:endParaRPr lang="fr-FR" sz="1800" b="1" dirty="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2025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increase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: 0.6 </a:t>
                      </a:r>
                      <a:r>
                        <a:rPr lang="fr-FR" sz="1800" b="1" baseline="30000" dirty="0" err="1" smtClean="0">
                          <a:latin typeface="+mn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fr-FR" sz="1800" b="1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non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significant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cariation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rainfall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, C0</a:t>
                      </a:r>
                      <a:r>
                        <a:rPr lang="fr-FR" sz="1800" b="1" baseline="-25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8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de </a:t>
                      </a:r>
                      <a:r>
                        <a:rPr lang="fr-FR" sz="1800" b="1" dirty="0">
                          <a:latin typeface="+mn-lt"/>
                          <a:ea typeface="Calibri"/>
                          <a:cs typeface="Times New Roman"/>
                        </a:rPr>
                        <a:t>421.6 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ppm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2011 to 2030</a:t>
                      </a:r>
                      <a:endParaRPr lang="fr-F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2050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Temperature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increase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: 1.8 </a:t>
                      </a:r>
                      <a:r>
                        <a:rPr lang="fr-FR" sz="1800" b="1" baseline="30000" dirty="0" err="1" smtClean="0">
                          <a:latin typeface="+mn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, non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significant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cariation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rainfall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, C0</a:t>
                      </a:r>
                      <a:r>
                        <a:rPr lang="fr-FR" sz="1800" b="1" baseline="-25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8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de 492.6 ppm </a:t>
                      </a:r>
                      <a:r>
                        <a:rPr lang="fr-FR" sz="1800" b="1" dirty="0" err="1" smtClean="0">
                          <a:latin typeface="+mn-lt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 2031 to 2050</a:t>
                      </a:r>
                      <a:endParaRPr lang="fr-FR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86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"/>
          <a:stretch>
            <a:fillRect/>
          </a:stretch>
        </p:blipFill>
        <p:spPr bwMode="auto">
          <a:xfrm>
            <a:off x="3735720" y="5095056"/>
            <a:ext cx="4163103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9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1700808"/>
            <a:ext cx="9144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Clr>
                <a:srgbClr val="FF3300"/>
              </a:buClr>
            </a:pPr>
            <a:r>
              <a:rPr lang="fr-FR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Impact 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of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salinization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of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coastal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farmland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identification of best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pratices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control salinisation over West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Africa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(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from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Mauritania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Nigeria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coastal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zone</a:t>
            </a:r>
            <a:r>
              <a:rPr lang="fr-FR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) : </a:t>
            </a:r>
            <a:r>
              <a:rPr lang="en-US" altLang="fr-FR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u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nderstanding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of the phenomenon, location of affected areas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proposition of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biological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,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chemical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physical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control </a:t>
            </a: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12292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45" y="4462247"/>
            <a:ext cx="2504732" cy="18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34247"/>
            <a:ext cx="2725789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Rectangle 5"/>
          <p:cNvSpPr>
            <a:spLocks noChangeArrowheads="1"/>
          </p:cNvSpPr>
          <p:nvPr/>
        </p:nvSpPr>
        <p:spPr bwMode="auto">
          <a:xfrm>
            <a:off x="785813" y="6334125"/>
            <a:ext cx="41433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02BE"/>
              </a:buClr>
              <a:buSzPct val="150000"/>
            </a:pPr>
            <a:r>
              <a:rPr lang="en-US" altLang="fr-FR" sz="1400" dirty="0"/>
              <a:t> </a:t>
            </a:r>
            <a:r>
              <a:rPr lang="en-US" altLang="fr-FR" sz="1400" b="1" dirty="0" smtClean="0">
                <a:solidFill>
                  <a:srgbClr val="0F02BE"/>
                </a:solidFill>
              </a:rPr>
              <a:t>Salinization</a:t>
            </a:r>
            <a:r>
              <a:rPr lang="en-US" altLang="fr-FR" sz="1400" b="1" dirty="0" smtClean="0">
                <a:solidFill>
                  <a:srgbClr val="0F02BE"/>
                </a:solidFill>
              </a:rPr>
              <a:t>, mangroves zones, Senegal</a:t>
            </a:r>
            <a:endParaRPr lang="fr-FR" altLang="fr-FR" sz="1400" b="1" dirty="0">
              <a:solidFill>
                <a:srgbClr val="0F02BE"/>
              </a:solidFill>
            </a:endParaRPr>
          </a:p>
        </p:txBody>
      </p:sp>
      <p:sp>
        <p:nvSpPr>
          <p:cNvPr id="12301" name="Rectangle 5"/>
          <p:cNvSpPr>
            <a:spLocks noChangeArrowheads="1"/>
          </p:cNvSpPr>
          <p:nvPr/>
        </p:nvSpPr>
        <p:spPr bwMode="auto">
          <a:xfrm>
            <a:off x="5035952" y="6420487"/>
            <a:ext cx="3929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0F02BE"/>
              </a:buClr>
              <a:buSzPct val="150000"/>
            </a:pPr>
            <a:r>
              <a:rPr lang="en-US" altLang="fr-FR" sz="1400" b="1" dirty="0" smtClean="0">
                <a:solidFill>
                  <a:srgbClr val="0F02BE"/>
                </a:solidFill>
              </a:rPr>
              <a:t>Biological control using resistant trees </a:t>
            </a:r>
            <a:endParaRPr lang="fr-FR" altLang="fr-FR" sz="1400" b="1" dirty="0">
              <a:solidFill>
                <a:srgbClr val="0F02BE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8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0" y="2014682"/>
            <a:ext cx="914400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3300"/>
              </a:buClr>
            </a:pPr>
            <a:r>
              <a:rPr lang="fr-FR" altLang="fr-FR" sz="26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Set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up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regional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Master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degree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on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climate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change  in West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Africa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: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tranining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on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risk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vulnerabilty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assessment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maintreaming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climate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change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into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6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development</a:t>
            </a:r>
            <a:r>
              <a:rPr lang="fr-FR" altLang="fr-FR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plan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92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132856"/>
            <a:ext cx="8928992" cy="4061395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CSA pilots in 5 countries, Botswana Lesotho, Uganda, Zambia and Zimbabwe</a:t>
            </a:r>
          </a:p>
          <a:p>
            <a:endParaRPr lang="en-GB" sz="2800" dirty="0" smtClean="0"/>
          </a:p>
          <a:p>
            <a:r>
              <a:rPr lang="en-GB" sz="2800" dirty="0" smtClean="0"/>
              <a:t>Targeting most vulnerable &amp; rural schools</a:t>
            </a:r>
          </a:p>
          <a:p>
            <a:endParaRPr lang="en-GB" sz="2800" dirty="0" smtClean="0"/>
          </a:p>
          <a:p>
            <a:r>
              <a:rPr lang="en-GB" sz="2800" dirty="0" smtClean="0"/>
              <a:t>Impact Assessment (VAA) done in first 8 ESA countries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Actions undertaken </a:t>
            </a:r>
            <a:r>
              <a:rPr lang="en-US" sz="4000" dirty="0" smtClean="0"/>
              <a:t> 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4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79512" y="1506270"/>
            <a:ext cx="8718798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400" dirty="0"/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400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fr-FR" altLang="fr-FR" sz="2200" dirty="0" smtClean="0"/>
              <a:t> </a:t>
            </a:r>
            <a:r>
              <a:rPr lang="en-GB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More pilots &amp; scaling out to be carried, VAA to be scaled up</a:t>
            </a:r>
          </a:p>
          <a:p>
            <a:endParaRPr lang="en-GB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  Best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pratices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control land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salinization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to 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be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capitalize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fr-FR" altLang="fr-FR" sz="2800" dirty="0" err="1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disseminate</a:t>
            </a: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in 2014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332656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Challenges occurred and perspectives</a:t>
            </a:r>
            <a:r>
              <a:rPr lang="en-US" sz="3600" dirty="0" smtClean="0"/>
              <a:t> </a:t>
            </a:r>
            <a:endParaRPr lang="fr-FR" sz="36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32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4624" y="1628800"/>
            <a:ext cx="913937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fr-FR" altLang="fr-FR" sz="2400" b="1" dirty="0" smtClean="0"/>
              <a:t> 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Country has a critical mass of professionals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capable to contribute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to the improvement of the quality of "National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Communication of countries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to the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UNFCCC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" and NAPA </a:t>
            </a:r>
            <a:endParaRPr lang="en-US" sz="28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Publications on climate, agro-climatic atlas of climate change: support tool for decision making, including agricultural planning</a:t>
            </a: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r>
              <a:rPr lang="fr-FR" altLang="fr-FR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</a:t>
            </a:r>
            <a:endParaRPr lang="fr-FR" altLang="fr-FR" sz="2800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indent="-342900" eaLnBrk="1" hangingPunct="1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Officer trained support countries to integrate climate change into national and local development plans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9512" y="316969"/>
            <a:ext cx="8964488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457200" eaLnBrk="1" hangingPunct="1">
              <a:spcBef>
                <a:spcPct val="20000"/>
              </a:spcBef>
              <a:buClr>
                <a:srgbClr val="7F7F7F"/>
              </a:buClr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Outcomes</a:t>
            </a:r>
            <a:endParaRPr lang="fr-FR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27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4869</TotalTime>
  <Words>601</Words>
  <Application>Microsoft Office PowerPoint</Application>
  <PresentationFormat>Affichage à l'écran (4:3)</PresentationFormat>
  <Paragraphs>86</Paragraphs>
  <Slides>13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Intra-ACP GCCA template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AIMABLE ATTENTION </vt:lpstr>
    </vt:vector>
  </TitlesOfParts>
  <Company>SAFEGE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Benoit Sarr</cp:lastModifiedBy>
  <cp:revision>297</cp:revision>
  <dcterms:created xsi:type="dcterms:W3CDTF">2013-07-18T15:28:40Z</dcterms:created>
  <dcterms:modified xsi:type="dcterms:W3CDTF">2014-04-29T10:24:04Z</dcterms:modified>
</cp:coreProperties>
</file>